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10" r:id="rId5"/>
    <p:sldId id="306" r:id="rId6"/>
    <p:sldId id="318" r:id="rId7"/>
    <p:sldId id="319" r:id="rId8"/>
    <p:sldId id="315" r:id="rId9"/>
    <p:sldId id="303" r:id="rId10"/>
    <p:sldId id="317" r:id="rId11"/>
    <p:sldId id="321" r:id="rId12"/>
    <p:sldId id="32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AE8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9/28/2025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9/28/2025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hDDH/rootsPlus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-up of a green field">
            <a:extLst>
              <a:ext uri="{FF2B5EF4-FFF2-40B4-BE49-F238E27FC236}">
                <a16:creationId xmlns:a16="http://schemas.microsoft.com/office/drawing/2014/main" id="{FE4A4B5C-D71A-0CFA-A601-EB93F13F5A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27033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0147929-8D39-DAA9-C3C5-4829D9C3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90" y="1837284"/>
            <a:ext cx="6301817" cy="1803415"/>
          </a:xfrm>
          <a:ln w="12700">
            <a:noFill/>
            <a:prstDash val="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8000" cap="none" spc="3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RootsPlus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1BF82-74E0-2A50-D9F5-88A73E4A9E9E}"/>
              </a:ext>
            </a:extLst>
          </p:cNvPr>
          <p:cNvSpPr txBox="1"/>
          <p:nvPr/>
        </p:nvSpPr>
        <p:spPr>
          <a:xfrm>
            <a:off x="3209039" y="5882259"/>
            <a:ext cx="6169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Solo Project - AXSOS Academy - 2025</a:t>
            </a:r>
            <a:r>
              <a:rPr lang="ar-SA" sz="16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6FB422-2D41-083E-874C-EB95FA8D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3929" y="2357336"/>
            <a:ext cx="499621" cy="49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8C25A5-B957-A688-8BDB-C49077C3D006}"/>
              </a:ext>
            </a:extLst>
          </p:cNvPr>
          <p:cNvSpPr txBox="1"/>
          <p:nvPr/>
        </p:nvSpPr>
        <p:spPr>
          <a:xfrm>
            <a:off x="3011078" y="3271367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Where Code Meets Cultivation </a:t>
            </a:r>
          </a:p>
        </p:txBody>
      </p:sp>
    </p:spTree>
    <p:extLst>
      <p:ext uri="{BB962C8B-B14F-4D97-AF65-F5344CB8AC3E}">
        <p14:creationId xmlns:p14="http://schemas.microsoft.com/office/powerpoint/2010/main" val="176026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About</a:t>
            </a:r>
            <a:br>
              <a:rPr lang="en-US" sz="2800" b="1" dirty="0"/>
            </a:br>
            <a:r>
              <a:rPr lang="en-US" sz="6000" b="1" cap="none" spc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Idea</a:t>
            </a:r>
            <a:endParaRPr lang="en-US" sz="4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37213" y="741411"/>
            <a:ext cx="5716587" cy="5248276"/>
          </a:xfrm>
        </p:spPr>
        <p:txBody>
          <a:bodyPr anchor="ctr"/>
          <a:lstStyle/>
          <a:p>
            <a:r>
              <a:rPr lang="en-US" b="1" dirty="0"/>
              <a:t>RootsPlus is a proposed concept </a:t>
            </a:r>
            <a:r>
              <a:rPr lang="en-US" dirty="0"/>
              <a:t>for an agricultural technology company dedicated to transforming the way farming works. It aims to bridge the gap between farmers and agronomists by providing smart tools, actionable insights, and a supportive ecosystem that helps agriculture thrive.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Its mission </a:t>
            </a:r>
            <a:r>
              <a:rPr lang="en-US" dirty="0"/>
              <a:t>is to make farming smarter, more sustainable, and more profitable by connecting expert knowledge with real-world agricultural needs.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90171-2859-5322-0F76-C05597544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5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CB2CF-0C1D-26F2-3DC6-D02E4BAF8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CFBA0E-4B92-2A8A-7E7B-F5CED6B1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</p:spPr>
        <p:txBody>
          <a:bodyPr/>
          <a:lstStyle/>
          <a:p>
            <a:r>
              <a:rPr lang="en-US" dirty="0"/>
              <a:t>Adaptive &amp; Responsive Layout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36DAC-2109-36DA-0A2A-D42CDE47A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9E765D-B00B-E3F8-D7ED-F962855E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8" y="2795140"/>
            <a:ext cx="3587745" cy="392633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81B14E-3F51-F36A-075E-0FD60868D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596" y="2408649"/>
            <a:ext cx="1301987" cy="4223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F01FC7-F40D-41DE-EA28-725464CF6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29" y="2487926"/>
            <a:ext cx="3447797" cy="41439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D4451B-211F-C235-0514-85359295B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157" y="2392051"/>
            <a:ext cx="1471910" cy="4223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6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E4E45-6DB3-869A-4812-FBDFCAE9B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DF4F4D-ABC0-7C4A-5046-9182FA6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302"/>
            <a:ext cx="10515600" cy="67275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Project Overview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FA2363-1A5A-7C81-A6F7-8A5BEC7FF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7AADF218-179E-E011-390B-C433B9E8BB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9323" y="4721779"/>
            <a:ext cx="1265287" cy="126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5E1B5-F701-CF72-EDB1-E042510C44A6}"/>
              </a:ext>
            </a:extLst>
          </p:cNvPr>
          <p:cNvSpPr txBox="1"/>
          <p:nvPr/>
        </p:nvSpPr>
        <p:spPr>
          <a:xfrm>
            <a:off x="3155979" y="1309178"/>
            <a:ext cx="807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The project is composed of four interconnected applications, each serving a distinct role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5A157-22C0-2487-9326-3681F73FA885}"/>
              </a:ext>
            </a:extLst>
          </p:cNvPr>
          <p:cNvSpPr txBox="1"/>
          <p:nvPr/>
        </p:nvSpPr>
        <p:spPr>
          <a:xfrm>
            <a:off x="4244811" y="4355801"/>
            <a:ext cx="39034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r>
              <a:rPr lang="en-US" dirty="0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4.  </a:t>
            </a:r>
            <a:r>
              <a:rPr lang="en-US" sz="20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Roots Plus App</a:t>
            </a:r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 </a:t>
            </a:r>
          </a:p>
          <a:p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  - The core application for farmers and agronomists.  </a:t>
            </a:r>
          </a:p>
          <a:p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  - Supports farm management, evaluations, reports, and crop tracking.  </a:t>
            </a:r>
          </a:p>
          <a:p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  - Enhances collaboration between farmers and agronomists.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BBAD9B-5590-06B3-6D4B-4F7E6D89B57C}"/>
              </a:ext>
            </a:extLst>
          </p:cNvPr>
          <p:cNvSpPr txBox="1"/>
          <p:nvPr/>
        </p:nvSpPr>
        <p:spPr>
          <a:xfrm>
            <a:off x="379427" y="2540102"/>
            <a:ext cx="349656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1.  </a:t>
            </a:r>
            <a:r>
              <a:rPr lang="en-US" sz="20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Login &amp; Register App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  - Handles user registration and authentication.  </a:t>
            </a:r>
          </a:p>
          <a:p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  - Manages sessions, roles, and secure access.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434C21-D429-AF1A-DCA0-6543C70B3D2B}"/>
              </a:ext>
            </a:extLst>
          </p:cNvPr>
          <p:cNvSpPr txBox="1"/>
          <p:nvPr/>
        </p:nvSpPr>
        <p:spPr>
          <a:xfrm>
            <a:off x="379426" y="4414185"/>
            <a:ext cx="342900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r>
              <a:rPr lang="en-US" dirty="0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2. </a:t>
            </a:r>
            <a:r>
              <a:rPr lang="en-US" sz="20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Public App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  - The public-facing website.  </a:t>
            </a:r>
          </a:p>
          <a:p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  - Provides general information and services to visitors.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8E7F2-87D2-BDCD-F77D-97328AD9BCAA}"/>
              </a:ext>
            </a:extLst>
          </p:cNvPr>
          <p:cNvSpPr txBox="1"/>
          <p:nvPr/>
        </p:nvSpPr>
        <p:spPr>
          <a:xfrm>
            <a:off x="4244811" y="2263103"/>
            <a:ext cx="370237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r>
              <a:rPr lang="en-US" dirty="0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3.  </a:t>
            </a:r>
            <a:r>
              <a:rPr lang="en-US" sz="2000" b="1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Admin Panel App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  - Centralized dashboard for administrators.  </a:t>
            </a:r>
          </a:p>
          <a:p>
            <a:r>
              <a:rPr lang="en-US" dirty="0">
                <a:latin typeface="Sakkal Majalla" panose="02000000000000000000" pitchFamily="2" charset="-78"/>
                <a:cs typeface="Sakkal Majalla" panose="02000000000000000000" pitchFamily="2" charset="-78"/>
              </a:rPr>
              <a:t>   - Aggregates farms, users, engineers, activities, evaluations, and reports.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21E44E-F04A-17C0-DDBC-19258512A40A}"/>
              </a:ext>
            </a:extLst>
          </p:cNvPr>
          <p:cNvSpPr txBox="1"/>
          <p:nvPr/>
        </p:nvSpPr>
        <p:spPr>
          <a:xfrm>
            <a:off x="9445339" y="3017155"/>
            <a:ext cx="22090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Main Color Palette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F044B-83EC-9E72-B926-896453F2C041}"/>
              </a:ext>
            </a:extLst>
          </p:cNvPr>
          <p:cNvGrpSpPr/>
          <p:nvPr/>
        </p:nvGrpSpPr>
        <p:grpSpPr>
          <a:xfrm>
            <a:off x="9361203" y="3525264"/>
            <a:ext cx="2451370" cy="2397026"/>
            <a:chOff x="9324161" y="3470920"/>
            <a:chExt cx="2451370" cy="2397026"/>
          </a:xfrm>
        </p:grpSpPr>
        <p:pic>
          <p:nvPicPr>
            <p:cNvPr id="3072" name="Picture 3071">
              <a:extLst>
                <a:ext uri="{FF2B5EF4-FFF2-40B4-BE49-F238E27FC236}">
                  <a16:creationId xmlns:a16="http://schemas.microsoft.com/office/drawing/2014/main" id="{6E792755-DADE-8BC6-C2E0-2FE704476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0762" y1="24707" x2="80762" y2="24707"/>
                          <a14:foregroundMark x1="79199" y1="83789" x2="79199" y2="83789"/>
                          <a14:foregroundMark x1="48242" y1="83008" x2="48242" y2="83008"/>
                          <a14:foregroundMark x1="23242" y1="82617" x2="23242" y2="82617"/>
                          <a14:foregroundMark x1="14844" y1="47266" x2="14844" y2="47266"/>
                          <a14:foregroundMark x1="49023" y1="48926" x2="49023" y2="48926"/>
                          <a14:foregroundMark x1="50586" y1="21875" x2="50586" y2="21875"/>
                          <a14:foregroundMark x1="19629" y1="17969" x2="19629" y2="17969"/>
                          <a14:foregroundMark x1="80762" y1="21875" x2="80762" y2="21875"/>
                          <a14:foregroundMark x1="51758" y1="49316" x2="51758" y2="49316"/>
                          <a14:foregroundMark x1="42676" y1="23926" x2="42676" y2="23926"/>
                          <a14:foregroundMark x1="20410" y1="18359" x2="20410" y2="18359"/>
                          <a14:foregroundMark x1="78711" y1="20313" x2="78711" y2="20313"/>
                          <a14:foregroundMark x1="54980" y1="79883" x2="54980" y2="79883"/>
                          <a14:foregroundMark x1="76367" y1="25879" x2="76367" y2="25879"/>
                          <a14:foregroundMark x1="55762" y1="19141" x2="55762" y2="19141"/>
                          <a14:foregroundMark x1="22852" y1="80664" x2="22852" y2="80664"/>
                          <a14:foregroundMark x1="21582" y1="20703" x2="21582" y2="20703"/>
                        </a14:backgroundRemoval>
                      </a14:imgEffect>
                    </a14:imgLayer>
                  </a14:imgProps>
                </a:ext>
              </a:extLst>
            </a:blip>
            <a:srcRect b="32779"/>
            <a:stretch>
              <a:fillRect/>
            </a:stretch>
          </p:blipFill>
          <p:spPr>
            <a:xfrm>
              <a:off x="9324161" y="3470920"/>
              <a:ext cx="2451370" cy="164783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87F1C3-AD58-9760-C25D-7DD335B5B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80762" y1="24707" x2="80762" y2="24707"/>
                          <a14:foregroundMark x1="79199" y1="83789" x2="79199" y2="83789"/>
                          <a14:foregroundMark x1="48242" y1="83008" x2="48242" y2="83008"/>
                          <a14:foregroundMark x1="23242" y1="82617" x2="23242" y2="82617"/>
                          <a14:foregroundMark x1="14844" y1="47266" x2="14844" y2="47266"/>
                          <a14:foregroundMark x1="49023" y1="48926" x2="49023" y2="48926"/>
                          <a14:foregroundMark x1="50586" y1="21875" x2="50586" y2="21875"/>
                          <a14:foregroundMark x1="19629" y1="17969" x2="19629" y2="17969"/>
                          <a14:foregroundMark x1="80762" y1="21875" x2="80762" y2="21875"/>
                          <a14:foregroundMark x1="51758" y1="49316" x2="51758" y2="49316"/>
                          <a14:foregroundMark x1="42676" y1="23926" x2="42676" y2="23926"/>
                          <a14:foregroundMark x1="20410" y1="18359" x2="20410" y2="18359"/>
                          <a14:foregroundMark x1="78711" y1="20313" x2="78711" y2="20313"/>
                          <a14:foregroundMark x1="54980" y1="79883" x2="54980" y2="79883"/>
                          <a14:foregroundMark x1="76367" y1="25879" x2="76367" y2="25879"/>
                          <a14:foregroundMark x1="55762" y1="19141" x2="55762" y2="19141"/>
                          <a14:foregroundMark x1="22852" y1="80664" x2="22852" y2="80664"/>
                          <a14:foregroundMark x1="21582" y1="20703" x2="21582" y2="20703"/>
                        </a14:backgroundRemoval>
                      </a14:imgEffect>
                    </a14:imgLayer>
                  </a14:imgProps>
                </a:ext>
              </a:extLst>
            </a:blip>
            <a:srcRect l="33753" t="60749" r="34330"/>
            <a:stretch>
              <a:fillRect/>
            </a:stretch>
          </p:blipFill>
          <p:spPr>
            <a:xfrm>
              <a:off x="9525266" y="4905757"/>
              <a:ext cx="782424" cy="962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673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EE0E4-39C2-22D9-6721-6C6E44D27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2F0B3A-7AE5-06EC-610B-478FDD33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/>
              <a:t> </a:t>
            </a:r>
            <a:br>
              <a:rPr lang="ar-SA" sz="3200" b="1" dirty="0"/>
            </a:br>
            <a:r>
              <a:rPr lang="en-US" sz="3600" b="1" dirty="0"/>
              <a:t>Key</a:t>
            </a:r>
            <a:r>
              <a:rPr lang="en-US" sz="3200" b="1" dirty="0"/>
              <a:t> </a:t>
            </a:r>
            <a:br>
              <a:rPr lang="ar-SA" sz="3200" b="1" dirty="0"/>
            </a:br>
            <a:r>
              <a:rPr lang="en-US" sz="32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Features</a:t>
            </a:r>
            <a:r>
              <a:rPr lang="en-US" sz="3200" b="1" dirty="0"/>
              <a:t> </a:t>
            </a:r>
            <a:br>
              <a:rPr lang="ar-SA" sz="3200" b="1" dirty="0"/>
            </a:br>
            <a:endParaRPr lang="en-US" sz="3200" b="1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813BB30E-0FF5-259A-E083-2F47FD9612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46176" y="804862"/>
            <a:ext cx="6528847" cy="5248276"/>
          </a:xfrm>
        </p:spPr>
        <p:txBody>
          <a:bodyPr anchor="ctr"/>
          <a:lstStyle/>
          <a:p>
            <a:r>
              <a:rPr lang="en-US" sz="19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Role-Based Dashboards</a:t>
            </a:r>
            <a:b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Tailored interfaces for farmers, agronomists, and administrators.</a:t>
            </a:r>
          </a:p>
          <a:p>
            <a:r>
              <a:rPr lang="en-US" sz="19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Smart Farm Monitoring</a:t>
            </a:r>
            <a:b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Real-time tracking of farm activities, evaluations, and reports.</a:t>
            </a:r>
          </a:p>
          <a:p>
            <a:r>
              <a:rPr lang="en-US" sz="19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User-Friendly Design</a:t>
            </a:r>
            <a:b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Clean, responsive UI built for clarity and warmth across all devices.</a:t>
            </a:r>
          </a:p>
          <a:p>
            <a:r>
              <a:rPr lang="en-US" sz="19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Secure Access &amp; Permissions</a:t>
            </a:r>
            <a:b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Robust session management and role-based access control.</a:t>
            </a:r>
            <a:b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Passwords are securely hashed using </a:t>
            </a:r>
            <a:r>
              <a:rPr lang="en-US" sz="1900" b="1" dirty="0" err="1">
                <a:latin typeface="Sakkal Majalla" panose="02000000000000000000" pitchFamily="2" charset="-78"/>
                <a:cs typeface="Sakkal Majalla" panose="02000000000000000000" pitchFamily="2" charset="-78"/>
              </a:rPr>
              <a:t>bcrypt</a:t>
            </a:r>
            <a: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 to ensure user data protection.</a:t>
            </a:r>
          </a:p>
          <a:p>
            <a:r>
              <a:rPr lang="en-US" sz="19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Animated Counters &amp; Visuals</a:t>
            </a:r>
            <a:b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Engaging dashboard elements powered by Bootstrap and Chart.js.</a:t>
            </a:r>
          </a:p>
          <a:p>
            <a:r>
              <a:rPr lang="en-US" sz="19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Scalable Architecture</a:t>
            </a:r>
            <a:b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US" sz="19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Built with Django and MySQL for modular growth and future expansion.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709EC-2B26-8642-C1F7-16D87B300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1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EA623-FC3F-8EBD-1C1B-072A21C2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302"/>
            <a:ext cx="10515600" cy="67275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Technologies Used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BA4F5C-B74F-2580-2C17-9931DAB91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23022" y="2550957"/>
            <a:ext cx="1629474" cy="1380098"/>
          </a:xfrm>
        </p:spPr>
        <p:txBody>
          <a:bodyPr/>
          <a:lstStyle/>
          <a:p>
            <a:pPr marL="0" indent="0">
              <a:buNone/>
            </a:pPr>
            <a:r>
              <a:rPr lang="en-US" sz="2500" b="1" spc="0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Backend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61FF45-BE19-75F7-FDF6-3CF0D85A8F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3328280"/>
            <a:ext cx="3670904" cy="16911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 Django (Python)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 MySQL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47400-F1A2-FAFC-8A83-9280B6C44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6D973AFB-6924-920D-3F53-D12CA393B3C1}"/>
              </a:ext>
            </a:extLst>
          </p:cNvPr>
          <p:cNvSpPr txBox="1">
            <a:spLocks/>
          </p:cNvSpPr>
          <p:nvPr/>
        </p:nvSpPr>
        <p:spPr>
          <a:xfrm>
            <a:off x="5375732" y="2550957"/>
            <a:ext cx="1629474" cy="13800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2500" b="1" spc="0" baseline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Frontend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587D1D2D-CFB4-F305-575B-9FBC40A0D9C1}"/>
              </a:ext>
            </a:extLst>
          </p:cNvPr>
          <p:cNvSpPr txBox="1">
            <a:spLocks/>
          </p:cNvSpPr>
          <p:nvPr/>
        </p:nvSpPr>
        <p:spPr>
          <a:xfrm>
            <a:off x="8495682" y="2550957"/>
            <a:ext cx="2736711" cy="138009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lang="en-US" sz="2500" b="1" spc="0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APIs &amp; Integrations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660BA5CF-60A8-A378-57F5-02A1D4B3AF46}"/>
              </a:ext>
            </a:extLst>
          </p:cNvPr>
          <p:cNvSpPr txBox="1">
            <a:spLocks/>
          </p:cNvSpPr>
          <p:nvPr/>
        </p:nvSpPr>
        <p:spPr>
          <a:xfrm>
            <a:off x="5132952" y="2916771"/>
            <a:ext cx="2323650" cy="1691166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pc="100" baseline="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pc="1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b="1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Bootstrap 5</a:t>
            </a:r>
          </a:p>
          <a:p>
            <a:r>
              <a:rPr lang="en-US" sz="2000" b="1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AJAX </a:t>
            </a:r>
            <a:endParaRPr lang="ar-SA" sz="2000" b="1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r>
              <a:rPr lang="en-US" sz="2000" b="1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Chart.js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E3E6A33B-7D15-70F6-8C34-218719410C39}"/>
              </a:ext>
            </a:extLst>
          </p:cNvPr>
          <p:cNvSpPr txBox="1">
            <a:spLocks/>
          </p:cNvSpPr>
          <p:nvPr/>
        </p:nvSpPr>
        <p:spPr>
          <a:xfrm>
            <a:off x="8489193" y="3328280"/>
            <a:ext cx="3171764" cy="16911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8575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8575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8575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sz="2000" b="1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OpenWeather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Sakkal Majalla" panose="02000000000000000000" pitchFamily="2" charset="-78"/>
                <a:cs typeface="Sakkal Majalla" panose="02000000000000000000" pitchFamily="2" charset="-78"/>
              </a:rPr>
              <a:t>CSV Export (Python csv module)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D88EE56-FFE9-9CF1-7023-7A259FD72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56" y="5654337"/>
            <a:ext cx="651189" cy="651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FEC872F-FA3A-F3AD-4582-D01695B28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7" y="5616346"/>
            <a:ext cx="649842" cy="649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48ED43E1-6E8B-10CC-6E98-DA640B8D0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t="11392" r="19690" b="11549"/>
          <a:stretch>
            <a:fillRect/>
          </a:stretch>
        </p:blipFill>
        <p:spPr bwMode="auto">
          <a:xfrm>
            <a:off x="4666188" y="5559293"/>
            <a:ext cx="767647" cy="78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49684BD-EB37-AACA-2840-B959C75C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36" y="5698094"/>
            <a:ext cx="1113249" cy="534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FB72AF1-8F69-B43A-1C34-D4E314537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212" y="5559293"/>
            <a:ext cx="890477" cy="890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ADF35B4-598C-44C3-9443-BF2EC1FF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72" y="5704365"/>
            <a:ext cx="523713" cy="698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AutoShape 24">
            <a:extLst>
              <a:ext uri="{FF2B5EF4-FFF2-40B4-BE49-F238E27FC236}">
                <a16:creationId xmlns:a16="http://schemas.microsoft.com/office/drawing/2014/main" id="{EE9561AD-0F30-6531-9FA8-AFE65C650E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77092" y="4714645"/>
            <a:ext cx="1265287" cy="126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C55087-213D-4D4B-25A6-C7F68C1B06BE}"/>
              </a:ext>
            </a:extLst>
          </p:cNvPr>
          <p:cNvGrpSpPr/>
          <p:nvPr/>
        </p:nvGrpSpPr>
        <p:grpSpPr>
          <a:xfrm>
            <a:off x="6932368" y="5480373"/>
            <a:ext cx="697721" cy="874275"/>
            <a:chOff x="6757877" y="5652652"/>
            <a:chExt cx="755286" cy="946406"/>
          </a:xfrm>
        </p:grpSpPr>
        <p:pic>
          <p:nvPicPr>
            <p:cNvPr id="3102" name="Picture 30">
              <a:extLst>
                <a:ext uri="{FF2B5EF4-FFF2-40B4-BE49-F238E27FC236}">
                  <a16:creationId xmlns:a16="http://schemas.microsoft.com/office/drawing/2014/main" id="{47643837-C37F-0FD3-C2A7-742471DEC1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7877" y="5652652"/>
              <a:ext cx="755286" cy="75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Js Tutorial - Chartjs - Free Transparent PNG Clipart Images Download">
              <a:extLst>
                <a:ext uri="{FF2B5EF4-FFF2-40B4-BE49-F238E27FC236}">
                  <a16:creationId xmlns:a16="http://schemas.microsoft.com/office/drawing/2014/main" id="{67FE7F3F-26B2-74FF-143E-3F78ABA451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58095" y1="79672" x2="57738" y2="83607"/>
                          <a14:foregroundMark x1="63333" y1="88033" x2="63333" y2="88033"/>
                          <a14:foregroundMark x1="70952" y1="82623" x2="70952" y2="82623"/>
                          <a14:foregroundMark x1="75238" y1="86557" x2="75238" y2="86557"/>
                          <a14:foregroundMark x1="67262" y1="85574" x2="67262" y2="85574"/>
                          <a14:foregroundMark x1="67857" y1="76230" x2="67857" y2="76230"/>
                          <a14:foregroundMark x1="52976" y1="82787" x2="52976" y2="82787"/>
                          <a14:foregroundMark x1="49167" y1="84262" x2="49167" y2="84262"/>
                          <a14:foregroundMark x1="41071" y1="82131" x2="41071" y2="82131"/>
                          <a14:foregroundMark x1="36310" y1="80328" x2="36310" y2="80328"/>
                          <a14:foregroundMark x1="29286" y1="76885" x2="29286" y2="76885"/>
                          <a14:foregroundMark x1="30000" y1="75902" x2="30000" y2="75902"/>
                          <a14:backgroundMark x1="54048" y1="44918" x2="54048" y2="44918"/>
                          <a14:backgroundMark x1="62024" y1="30656" x2="57976" y2="39836"/>
                          <a14:backgroundMark x1="57976" y1="39836" x2="47262" y2="50328"/>
                          <a14:backgroundMark x1="47262" y1="50328" x2="40595" y2="41148"/>
                          <a14:backgroundMark x1="40595" y1="41148" x2="45119" y2="35410"/>
                          <a14:backgroundMark x1="45119" y1="35410" x2="51190" y2="34754"/>
                          <a14:backgroundMark x1="51190" y1="34754" x2="51667" y2="41311"/>
                          <a14:backgroundMark x1="62024" y1="41475" x2="47619" y2="53607"/>
                          <a14:backgroundMark x1="38214" y1="28033" x2="40476" y2="35082"/>
                          <a14:backgroundMark x1="49643" y1="31475" x2="49643" y2="43443"/>
                          <a14:backgroundMark x1="59762" y1="30656" x2="59762" y2="30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67" t="69023" r="22462"/>
            <a:stretch>
              <a:fillRect/>
            </a:stretch>
          </p:blipFill>
          <p:spPr bwMode="auto">
            <a:xfrm>
              <a:off x="6835803" y="6354648"/>
              <a:ext cx="599434" cy="244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951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173AD-59EA-965C-EDED-483C626E7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59ECDF7F-8E5E-796B-C629-A27CF48B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/>
              <a:t> </a:t>
            </a:r>
            <a:br>
              <a:rPr lang="ar-SA" sz="3200" b="1" dirty="0"/>
            </a:br>
            <a:r>
              <a:rPr lang="en-US" sz="4000" b="1" dirty="0"/>
              <a:t>What</a:t>
            </a:r>
            <a:r>
              <a:rPr lang="en-US" sz="3600" b="1" dirty="0"/>
              <a:t> </a:t>
            </a:r>
            <a:br>
              <a:rPr lang="ar-SA" sz="3600" b="1" dirty="0"/>
            </a:br>
            <a:r>
              <a:rPr lang="en-US" sz="36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?</a:t>
            </a:r>
            <a:r>
              <a:rPr lang="en-US" sz="3600" b="1" dirty="0"/>
              <a:t> </a:t>
            </a:r>
            <a:br>
              <a:rPr lang="ar-SA" sz="3200" b="1" dirty="0"/>
            </a:br>
            <a:endParaRPr lang="en-US" sz="3200" b="1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7A96613B-2EB2-BA90-EB99-0A940470A7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64932" y="1513182"/>
            <a:ext cx="6642164" cy="3704733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Future Outlook</a:t>
            </a:r>
          </a:p>
          <a:p>
            <a:r>
              <a:rPr lang="en-US" sz="21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Launching a technical blog to foster communication between </a:t>
            </a:r>
          </a:p>
          <a:p>
            <a:pPr marL="0" indent="0">
              <a:buNone/>
            </a:pPr>
            <a:r>
              <a:rPr lang="en-US" sz="21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    agronomists and farmers.</a:t>
            </a:r>
          </a:p>
          <a:p>
            <a:r>
              <a:rPr lang="en-US" sz="21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Build a dedicated app for agronomists and another for farmers.</a:t>
            </a:r>
          </a:p>
          <a:p>
            <a:r>
              <a:rPr lang="en-US" sz="21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Enabling interactive image embedding within reports and evaluations</a:t>
            </a:r>
          </a:p>
          <a:p>
            <a:r>
              <a:rPr lang="en-US" sz="21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Adding advanced statistics to support smarter decision-making</a:t>
            </a:r>
            <a:endParaRPr lang="ar-SA" sz="21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0E6C95-A5EB-7CFC-0E0E-21970AFC0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95644-49C6-A831-FBA3-846D705C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15" y="2077480"/>
            <a:ext cx="271117" cy="27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61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B1ED4-E351-D0EF-C0A8-40148D77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5A9C486C-AA29-B1EC-5CC5-ED111B15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Links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8882C9AC-73F0-8F5C-92F5-68438B674C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0382" y="1821000"/>
            <a:ext cx="4344579" cy="3064841"/>
          </a:xfrm>
        </p:spPr>
        <p:txBody>
          <a:bodyPr anchor="ctr"/>
          <a:lstStyle/>
          <a:p>
            <a:r>
              <a:rPr lang="en-US" sz="23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GitHub Repo:  </a:t>
            </a:r>
            <a:r>
              <a:rPr lang="en-US" sz="2300" dirty="0" err="1">
                <a:latin typeface="Sakkal Majalla" panose="02000000000000000000" pitchFamily="2" charset="-78"/>
                <a:cs typeface="Sakkal Majalla" panose="02000000000000000000" pitchFamily="2" charset="-78"/>
                <a:hlinkClick r:id="rId2"/>
              </a:rPr>
              <a:t>MohDDH</a:t>
            </a:r>
            <a:r>
              <a:rPr lang="en-US" sz="2300" dirty="0">
                <a:latin typeface="Sakkal Majalla" panose="02000000000000000000" pitchFamily="2" charset="-78"/>
                <a:cs typeface="Sakkal Majalla" panose="02000000000000000000" pitchFamily="2" charset="-78"/>
                <a:hlinkClick r:id="rId2"/>
              </a:rPr>
              <a:t>/</a:t>
            </a:r>
            <a:r>
              <a:rPr lang="en-US" sz="2300" dirty="0" err="1">
                <a:latin typeface="Sakkal Majalla" panose="02000000000000000000" pitchFamily="2" charset="-78"/>
                <a:cs typeface="Sakkal Majalla" panose="02000000000000000000" pitchFamily="2" charset="-78"/>
                <a:hlinkClick r:id="rId2"/>
              </a:rPr>
              <a:t>rootsPlus</a:t>
            </a:r>
            <a:endParaRPr lang="en-US" sz="23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r>
              <a:rPr lang="en-US" sz="20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AWS</a:t>
            </a:r>
            <a:endParaRPr lang="en-US" sz="19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69F656-F479-24BF-C493-31AD6A4A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4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227F3-BFC4-A41B-75C9-7A26A1BF9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F7E593BF-A9FD-97F5-CB99-576680E1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28" y="418363"/>
            <a:ext cx="3401992" cy="5121375"/>
          </a:xfr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/>
              <a:t> </a:t>
            </a:r>
            <a:br>
              <a:rPr lang="ar-SA" sz="2000" b="1" dirty="0"/>
            </a:br>
            <a:r>
              <a:rPr lang="en-US" b="1" dirty="0"/>
              <a:t> </a:t>
            </a:r>
            <a:br>
              <a:rPr lang="ar-SA" b="1" dirty="0"/>
            </a:br>
            <a:r>
              <a:rPr lang="en-US" sz="28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Acknowledgement</a:t>
            </a:r>
            <a:br>
              <a:rPr lang="ar-SA" sz="2000" b="1" dirty="0"/>
            </a:br>
            <a:endParaRPr lang="en-US" sz="2000" b="1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CBC5FE8B-1B7C-B315-9BDB-BCB917F068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85823" y="1868864"/>
            <a:ext cx="6642164" cy="312027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4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Special thanks to </a:t>
            </a:r>
            <a:r>
              <a:rPr lang="en-US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AXSOS Academy</a:t>
            </a:r>
            <a:r>
              <a:rPr lang="en-US" sz="24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 for giving us this valuable opportunity, and heartfelt appreciation to </a:t>
            </a:r>
            <a:r>
              <a:rPr lang="en-US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Eng. Mohammad Essa</a:t>
            </a:r>
            <a:r>
              <a:rPr lang="en-US" sz="24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, </a:t>
            </a:r>
            <a:r>
              <a:rPr lang="en-US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Eng. Fatima Harahsheh</a:t>
            </a:r>
            <a:r>
              <a:rPr lang="en-US" sz="24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, and </a:t>
            </a:r>
            <a:r>
              <a:rPr lang="en-US" sz="24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Eng. Shahd Fakhouri</a:t>
            </a:r>
            <a:r>
              <a:rPr lang="en-US" sz="24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 their guidance, support, and dedicated efforts.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1ED58-E17E-AE0C-681E-7048C312E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39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5AD180A-D253-4F84-BD24-8EE736E65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424615-5FE5-4F43-AE24-3BC9A05326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19A644-6410-4EC7-894C-877E70305D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Verdant pitch deck</Template>
  <TotalTime>229</TotalTime>
  <Words>466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Sakkal Majalla</vt:lpstr>
      <vt:lpstr>Tenorite </vt:lpstr>
      <vt:lpstr>Tenorite Bold</vt:lpstr>
      <vt:lpstr>Custom</vt:lpstr>
      <vt:lpstr>RootsPlus</vt:lpstr>
      <vt:lpstr>About Idea</vt:lpstr>
      <vt:lpstr>Adaptive &amp; Responsive Layout</vt:lpstr>
      <vt:lpstr>Project Overview </vt:lpstr>
      <vt:lpstr>  Key  Features  </vt:lpstr>
      <vt:lpstr>Technologies Used </vt:lpstr>
      <vt:lpstr>  What  Next ?  </vt:lpstr>
      <vt:lpstr>Links</vt:lpstr>
      <vt:lpstr>    Acknowledgement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  Jamal ALDadah</dc:creator>
  <cp:lastModifiedBy>Moh  Jamal ALDadah</cp:lastModifiedBy>
  <cp:revision>31</cp:revision>
  <dcterms:created xsi:type="dcterms:W3CDTF">2025-09-27T20:39:52Z</dcterms:created>
  <dcterms:modified xsi:type="dcterms:W3CDTF">2025-09-28T00:47:33Z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